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3" r:id="rId3"/>
    <p:sldId id="257" r:id="rId4"/>
    <p:sldId id="258" r:id="rId5"/>
    <p:sldId id="259" r:id="rId6"/>
    <p:sldId id="260" r:id="rId7"/>
    <p:sldId id="278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1" r:id="rId22"/>
    <p:sldId id="282" r:id="rId23"/>
    <p:sldId id="280" r:id="rId24"/>
    <p:sldId id="279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C9F1-BE63-4E49-BFBF-7138B616B9FD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5AA9-135A-4562-B60B-2E375B2C0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37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74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7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9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88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36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18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28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58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54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DF8-1797-4C07-81DD-910D36F914D4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B27D-6317-43AB-B8A0-65CE48EF1B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61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新版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校務行政系統成績及生活評量輸入說明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1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7"/>
    </mc:Choice>
    <mc:Fallback>
      <p:transition spd="slow" advTm="43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成績一</a:t>
            </a:r>
            <a:r>
              <a:rPr lang="zh-TW" altLang="en-US" dirty="0"/>
              <a:t>覽</a:t>
            </a:r>
            <a:r>
              <a:rPr lang="zh-TW" altLang="en-US" dirty="0" smtClean="0"/>
              <a:t>篇</a:t>
            </a:r>
            <a:r>
              <a:rPr lang="en-US" altLang="zh-TW" dirty="0" smtClean="0"/>
              <a:t>~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你需要的校務行政模組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894" y="2556988"/>
            <a:ext cx="3353091" cy="2877561"/>
          </a:xfrm>
          <a:prstGeom prst="rect">
            <a:avLst/>
          </a:prstGeom>
        </p:spPr>
      </p:pic>
      <p:sp>
        <p:nvSpPr>
          <p:cNvPr id="5" name="爆炸 1 4"/>
          <p:cNvSpPr/>
          <p:nvPr/>
        </p:nvSpPr>
        <p:spPr>
          <a:xfrm>
            <a:off x="3233927" y="1098231"/>
            <a:ext cx="5266944" cy="5759769"/>
          </a:xfrm>
          <a:prstGeom prst="irregularSeal1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45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"/>
    </mc:Choice>
    <mc:Fallback>
      <p:transition spd="slow" advTm="272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任教科目及班級一覽表畫面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796" y="1825625"/>
            <a:ext cx="9848407" cy="43513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66544" y="2029968"/>
            <a:ext cx="1042416" cy="475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901952" y="15060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zh-TW" altLang="en-US" dirty="0" smtClean="0">
                <a:solidFill>
                  <a:srgbClr val="FF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選擇年班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zh-TW" altLang="en-US" dirty="0">
              <a:solidFill>
                <a:srgbClr val="FF0000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85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6"/>
    </mc:Choice>
    <mc:Fallback>
      <p:transition spd="slow" advTm="52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1791186"/>
            <a:ext cx="7680960" cy="4696014"/>
          </a:xfrm>
        </p:spPr>
      </p:pic>
      <p:sp>
        <p:nvSpPr>
          <p:cNvPr id="5" name="矩形 4"/>
          <p:cNvSpPr/>
          <p:nvPr/>
        </p:nvSpPr>
        <p:spPr>
          <a:xfrm>
            <a:off x="3538728" y="1938528"/>
            <a:ext cx="1069848" cy="437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172968" y="14218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文鼎新潮ＰＯＰ體P" panose="040B0900000000000000" pitchFamily="82" charset="-120"/>
              </a:rPr>
              <a:t>按下學期成績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zh-TW" altLang="en-US" dirty="0">
              <a:solidFill>
                <a:srgbClr val="FF0000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79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0"/>
    </mc:Choice>
    <mc:Fallback>
      <p:transition spd="slow" advTm="31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19" y="1410952"/>
            <a:ext cx="8274677" cy="5186635"/>
          </a:xfrm>
        </p:spPr>
      </p:pic>
      <p:sp>
        <p:nvSpPr>
          <p:cNvPr id="5" name="文字方塊 4"/>
          <p:cNvSpPr txBox="1"/>
          <p:nvPr/>
        </p:nvSpPr>
        <p:spPr>
          <a:xfrm>
            <a:off x="9802368" y="2276936"/>
            <a:ext cx="2487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左右滑動請拉這裡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這裡是滑桿，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就是那個比較深的灰灰的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滑鼠按著左右滑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就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</a:rPr>
              <a:t>可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以向右看其他科目。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流程圖: 程序 5"/>
          <p:cNvSpPr/>
          <p:nvPr/>
        </p:nvSpPr>
        <p:spPr>
          <a:xfrm>
            <a:off x="4882896" y="2276936"/>
            <a:ext cx="4919472" cy="44797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96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9"/>
    </mc:Choice>
    <mc:Fallback>
      <p:transition spd="slow" advTm="532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99" y="1825625"/>
            <a:ext cx="4724809" cy="16033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7067" y="3563949"/>
            <a:ext cx="251786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4"/>
    </mc:Choice>
    <mc:Fallback>
      <p:transition spd="slow" advTm="555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</a:t>
            </a:r>
            <a:r>
              <a:rPr lang="zh-TW" altLang="en-US" dirty="0"/>
              <a:t>評量</a:t>
            </a:r>
            <a:r>
              <a:rPr lang="zh-TW" altLang="en-US" dirty="0" smtClean="0"/>
              <a:t>篇</a:t>
            </a:r>
            <a:r>
              <a:rPr lang="en-US" altLang="zh-TW" dirty="0" smtClean="0"/>
              <a:t>~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你需要的校務行政模組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253" y="2359151"/>
            <a:ext cx="2447826" cy="2792725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2361" y="1027906"/>
            <a:ext cx="5788151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2"/>
    </mc:Choice>
    <mc:Fallback>
      <p:transition spd="slow" advTm="35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04" y="786384"/>
            <a:ext cx="5088756" cy="527393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5" y="4477105"/>
            <a:ext cx="7429500" cy="1781175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84535" y="2245988"/>
            <a:ext cx="7561017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/>
              <a:t>看到這個畫面，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請按</a:t>
            </a:r>
            <a:r>
              <a:rPr lang="zh-TW" altLang="en-US" sz="3200" b="1" dirty="0" smtClean="0"/>
              <a:t>點選式</a:t>
            </a:r>
            <a:r>
              <a:rPr lang="zh-TW" altLang="en-US" sz="3200" dirty="0" smtClean="0"/>
              <a:t>就可以一個一個輸入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導師評語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輸入完記得按</a:t>
            </a:r>
            <a:r>
              <a:rPr lang="zh-TW" altLang="en-US" sz="3200" b="1" dirty="0" smtClean="0"/>
              <a:t>確定</a:t>
            </a:r>
            <a:r>
              <a:rPr lang="zh-TW" altLang="en-US" sz="3200" dirty="0"/>
              <a:t>。</a:t>
            </a:r>
          </a:p>
        </p:txBody>
      </p:sp>
      <p:sp>
        <p:nvSpPr>
          <p:cNvPr id="9" name="流程圖: 程序 8"/>
          <p:cNvSpPr/>
          <p:nvPr/>
        </p:nvSpPr>
        <p:spPr>
          <a:xfrm>
            <a:off x="7546663" y="1106424"/>
            <a:ext cx="804672" cy="50574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程序 9"/>
          <p:cNvSpPr/>
          <p:nvPr/>
        </p:nvSpPr>
        <p:spPr>
          <a:xfrm>
            <a:off x="576072" y="5202936"/>
            <a:ext cx="4966263" cy="4572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113858" y="3909300"/>
            <a:ext cx="32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導師評語成績單位置如下圖</a:t>
            </a:r>
            <a:r>
              <a:rPr lang="zh-TW" altLang="en-US" dirty="0">
                <a:solidFill>
                  <a:srgbClr val="FF0000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52613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0"/>
    </mc:Choice>
    <mc:Fallback>
      <p:transition spd="slow" advTm="52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" y="1690688"/>
            <a:ext cx="6279706" cy="5021008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</a:rPr>
              <a:t>點選「評量描述」，就在導師評語旁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邊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~~</a:t>
            </a:r>
            <a:b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rgbClr val="C00000"/>
                </a:solidFill>
              </a:rPr>
              <a:t>日常生活表現</a:t>
            </a:r>
            <a:r>
              <a:rPr lang="zh-TW" altLang="en-US" sz="2800" dirty="0" smtClean="0"/>
              <a:t>輸入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如</a:t>
            </a:r>
            <a:r>
              <a:rPr lang="zh-TW" altLang="en-US" sz="2800" dirty="0">
                <a:solidFill>
                  <a:srgbClr val="C00000"/>
                </a:solidFill>
              </a:rPr>
              <a:t>紅</a:t>
            </a:r>
            <a:r>
              <a:rPr lang="zh-TW" altLang="en-US" sz="2800" dirty="0" smtClean="0">
                <a:solidFill>
                  <a:srgbClr val="C00000"/>
                </a:solidFill>
              </a:rPr>
              <a:t>色框框</a:t>
            </a:r>
            <a:r>
              <a:rPr lang="zh-TW" altLang="en-US" sz="2800" dirty="0" smtClean="0"/>
              <a:t>內為日常生活表現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校內外特殊表現</a:t>
            </a:r>
            <a:r>
              <a:rPr lang="zh-TW" altLang="en-US" sz="2800" dirty="0" smtClean="0"/>
              <a:t>輸入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為「獎懲」</a:t>
            </a:r>
            <a:r>
              <a:rPr lang="zh-TW" altLang="en-US" sz="2800" dirty="0" smtClean="0">
                <a:solidFill>
                  <a:srgbClr val="0070C0"/>
                </a:solidFill>
              </a:rPr>
              <a:t>藍色框框</a:t>
            </a:r>
            <a:r>
              <a:rPr lang="zh-TW" altLang="en-US" sz="2800" dirty="0" smtClean="0"/>
              <a:t>內輸入</a:t>
            </a:r>
            <a:r>
              <a:rPr lang="zh-TW" altLang="en-US" sz="2800" dirty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完成後記得按</a:t>
            </a:r>
            <a:r>
              <a:rPr lang="zh-TW" altLang="en-US" sz="2800" b="1" dirty="0" smtClean="0"/>
              <a:t>確定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99" y="3812136"/>
            <a:ext cx="6890201" cy="2171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8696" y="4297680"/>
            <a:ext cx="1362456" cy="813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05272" y="5167272"/>
            <a:ext cx="1289304" cy="7626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31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83"/>
    </mc:Choice>
    <mc:Fallback>
      <p:transition spd="slow" advTm="185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603" y="1459141"/>
            <a:ext cx="914479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2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"/>
    </mc:Choice>
    <mc:Fallback>
      <p:transition spd="slow" advTm="11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學生出缺</a:t>
            </a:r>
            <a:r>
              <a:rPr lang="zh-TW" altLang="en-US" dirty="0"/>
              <a:t>席</a:t>
            </a:r>
            <a:r>
              <a:rPr lang="zh-TW" altLang="en-US" dirty="0" smtClean="0"/>
              <a:t>篇</a:t>
            </a:r>
            <a:r>
              <a:rPr lang="en-US" altLang="zh-TW" dirty="0" smtClean="0"/>
              <a:t>~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你需要的校務行政模組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6446" y="2818969"/>
            <a:ext cx="3483907" cy="2560461"/>
          </a:xfrm>
          <a:prstGeom prst="rect">
            <a:avLst/>
          </a:prstGeo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23" y="1180306"/>
            <a:ext cx="5788151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7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"/>
    </mc:Choice>
    <mc:Fallback>
      <p:transition spd="slow" advTm="24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038991"/>
            <a:ext cx="9144793" cy="278001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67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4"/>
    </mc:Choice>
    <mc:Fallback>
      <p:transition spd="slow" advTm="378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80" y="99948"/>
            <a:ext cx="11349773" cy="60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4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56"/>
    </mc:Choice>
    <mc:Fallback>
      <p:transition spd="slow" advTm="1775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3816"/>
            <a:ext cx="10298709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3"/>
    </mc:Choice>
    <mc:Fallback>
      <p:transition spd="slow" advTm="251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192" y="675589"/>
            <a:ext cx="8881872" cy="57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5"/>
    </mc:Choice>
    <mc:Fallback>
      <p:transition spd="slow" advTm="322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492" y="850392"/>
            <a:ext cx="9813016" cy="53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1"/>
    </mc:Choice>
    <mc:Fallback>
      <p:transition spd="slow" advTm="307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440" y="410845"/>
            <a:ext cx="10960608" cy="1325563"/>
          </a:xfrm>
        </p:spPr>
        <p:txBody>
          <a:bodyPr/>
          <a:lstStyle/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有任何問題請撥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9802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找註冊組喔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048" y="2139061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7"/>
    </mc:Choice>
    <mc:Fallback>
      <p:transition spd="slow" advTm="67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成績輸入篇</a:t>
            </a:r>
            <a:r>
              <a:rPr lang="en-US" altLang="zh-TW" dirty="0" smtClean="0"/>
              <a:t>~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你需要的校務行政模組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894" y="2556988"/>
            <a:ext cx="3353091" cy="2877561"/>
          </a:xfrm>
          <a:prstGeom prst="rect">
            <a:avLst/>
          </a:prstGeom>
        </p:spPr>
      </p:pic>
      <p:sp>
        <p:nvSpPr>
          <p:cNvPr id="5" name="爆炸 1 4"/>
          <p:cNvSpPr/>
          <p:nvPr/>
        </p:nvSpPr>
        <p:spPr>
          <a:xfrm>
            <a:off x="3233927" y="1098231"/>
            <a:ext cx="5266944" cy="5759769"/>
          </a:xfrm>
          <a:prstGeom prst="irregularSeal1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7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6"/>
    </mc:Choice>
    <mc:Fallback>
      <p:transition spd="slow" advTm="269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任教科目及班級一覽表畫面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796" y="1825625"/>
            <a:ext cx="9848407" cy="43513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09547" y="2987624"/>
            <a:ext cx="1221232" cy="3149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558538" y="2590189"/>
            <a:ext cx="461665" cy="3944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↓紅色框框中</a:t>
            </a:r>
            <a:r>
              <a:rPr lang="zh-TW" altLang="en-US" b="1" dirty="0" smtClean="0">
                <a:solidFill>
                  <a:srgbClr val="FF0000"/>
                </a:solidFill>
              </a:rPr>
              <a:t>選一個想輸入的點進去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5"/>
    </mc:Choice>
    <mc:Fallback>
      <p:transition spd="slow" advTm="61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按照學生姓名座號</a:t>
            </a:r>
            <a:r>
              <a:rPr lang="zh-TW" altLang="en-US" dirty="0">
                <a:solidFill>
                  <a:prstClr val="black"/>
                </a:solidFill>
              </a:rPr>
              <a:t>輸入</a:t>
            </a:r>
            <a:r>
              <a:rPr lang="zh-TW" altLang="en-US" dirty="0" smtClean="0">
                <a:solidFill>
                  <a:prstClr val="black"/>
                </a:solidFill>
              </a:rPr>
              <a:t>成績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0" y="1558035"/>
            <a:ext cx="7163572" cy="4351338"/>
          </a:xfrm>
        </p:spPr>
      </p:pic>
      <p:sp>
        <p:nvSpPr>
          <p:cNvPr id="6" name="文字方塊 5"/>
          <p:cNvSpPr txBox="1"/>
          <p:nvPr/>
        </p:nvSpPr>
        <p:spPr>
          <a:xfrm>
            <a:off x="6870586" y="2302543"/>
            <a:ext cx="4136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輸入成績</a:t>
            </a:r>
            <a:endParaRPr lang="en-US" altLang="zh-TW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成績算至小數點後兩位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，請如下輸入</a:t>
            </a:r>
            <a:endParaRPr lang="en-US" altLang="zh-TW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例子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95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，請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輸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入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9500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，會跳轉為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95.00</a:t>
            </a: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文鼎細仿" panose="02020309000000000000" pitchFamily="49" charset="-120"/>
                <a:ea typeface="文鼎細仿" panose="02020309000000000000" pitchFamily="49" charset="-120"/>
              </a:rPr>
              <a:t>※</a:t>
            </a:r>
            <a:r>
              <a:rPr lang="zh-TW" altLang="en-US" dirty="0" smtClean="0">
                <a:solidFill>
                  <a:srgbClr val="C00000"/>
                </a:solidFill>
              </a:rPr>
              <a:t>注意事項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非學校型態自學學生和語教生請空白</a:t>
            </a:r>
            <a:r>
              <a:rPr lang="zh-TW" altLang="en-US" b="1" dirty="0">
                <a:solidFill>
                  <a:srgbClr val="C00000"/>
                </a:solidFill>
              </a:rPr>
              <a:t>即</a:t>
            </a:r>
            <a:r>
              <a:rPr lang="zh-TW" altLang="en-US" b="1" dirty="0" smtClean="0">
                <a:solidFill>
                  <a:srgbClr val="C00000"/>
                </a:solidFill>
              </a:rPr>
              <a:t>可</a:t>
            </a:r>
            <a:r>
              <a:rPr lang="zh-TW" altLang="en-US" dirty="0" smtClean="0">
                <a:solidFill>
                  <a:srgbClr val="C00000"/>
                </a:solidFill>
              </a:rPr>
              <a:t>，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如科任老師不清楚該生是否為自學或語教生，請務必跟導師確認一下再輸入，以免誤植成績喔！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5464" y="1956816"/>
            <a:ext cx="758952" cy="38178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15" y="1505140"/>
            <a:ext cx="5914286" cy="4085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39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56"/>
    </mc:Choice>
    <mc:Fallback>
      <p:transition spd="slow" advTm="1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464" y="103296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輸入完成請一定要按</a:t>
            </a:r>
            <a:r>
              <a:rPr lang="zh-TW" altLang="en-US" dirty="0" smtClean="0">
                <a:solidFill>
                  <a:srgbClr val="FF0000"/>
                </a:solidFill>
              </a:rPr>
              <a:t>提交封存</a:t>
            </a:r>
            <a:r>
              <a:rPr lang="zh-TW" altLang="en-US" dirty="0" smtClean="0"/>
              <a:t>才算完成喔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136" y="1505585"/>
            <a:ext cx="9834960" cy="54243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1804397"/>
            <a:ext cx="1188720" cy="43285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375904" y="235096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↑</a:t>
            </a:r>
            <a:r>
              <a:rPr lang="zh-TW" altLang="en-US" dirty="0" smtClean="0"/>
              <a:t>尚未完成</a:t>
            </a:r>
            <a:r>
              <a:rPr lang="zh-TW" altLang="en-US" dirty="0"/>
              <a:t>全</a:t>
            </a:r>
            <a:r>
              <a:rPr lang="zh-TW" altLang="en-US" dirty="0" smtClean="0"/>
              <a:t>部輸入請按</a:t>
            </a:r>
            <a:r>
              <a:rPr lang="zh-TW" altLang="en-US" b="1" dirty="0" smtClean="0">
                <a:solidFill>
                  <a:schemeClr val="accent5"/>
                </a:solidFill>
              </a:rPr>
              <a:t>「儲存」</a:t>
            </a:r>
            <a:endParaRPr lang="en-US" altLang="zh-TW" b="1" dirty="0" smtClean="0">
              <a:solidFill>
                <a:schemeClr val="accent5"/>
              </a:solidFill>
            </a:endParaRPr>
          </a:p>
          <a:p>
            <a:r>
              <a:rPr lang="zh-TW" altLang="en-US" dirty="0" smtClean="0"/>
              <a:t>如</a:t>
            </a:r>
            <a:r>
              <a:rPr lang="zh-TW" altLang="en-US" b="1" dirty="0" smtClean="0"/>
              <a:t>全部完成請</a:t>
            </a:r>
            <a:r>
              <a:rPr lang="zh-TW" altLang="en-US" b="1" dirty="0"/>
              <a:t>務</a:t>
            </a:r>
            <a:r>
              <a:rPr lang="zh-TW" altLang="en-US" b="1" dirty="0" smtClean="0"/>
              <a:t>必按</a:t>
            </a:r>
            <a:r>
              <a:rPr lang="zh-TW" altLang="en-US" b="1" dirty="0" smtClean="0">
                <a:solidFill>
                  <a:srgbClr val="FF0000"/>
                </a:solidFill>
              </a:rPr>
              <a:t>「提交</a:t>
            </a:r>
            <a:r>
              <a:rPr lang="zh-TW" altLang="en-US" b="1" dirty="0">
                <a:solidFill>
                  <a:srgbClr val="FF0000"/>
                </a:solidFill>
              </a:rPr>
              <a:t>封</a:t>
            </a:r>
            <a:r>
              <a:rPr lang="zh-TW" altLang="en-US" b="1" dirty="0" smtClean="0">
                <a:solidFill>
                  <a:srgbClr val="FF0000"/>
                </a:solidFill>
              </a:rPr>
              <a:t>存」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才可進行結算</a:t>
            </a:r>
            <a:r>
              <a:rPr lang="en-US" altLang="zh-TW" dirty="0" smtClean="0">
                <a:solidFill>
                  <a:srgbClr val="C00000"/>
                </a:solidFill>
              </a:rPr>
              <a:t>!!!!!!!!(</a:t>
            </a:r>
            <a:r>
              <a:rPr lang="zh-TW" altLang="en-US" dirty="0" smtClean="0">
                <a:solidFill>
                  <a:srgbClr val="C00000"/>
                </a:solidFill>
              </a:rPr>
              <a:t>新功能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48981" y="3605119"/>
            <a:ext cx="4187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請務必完成要按提交封存</a:t>
            </a:r>
            <a:endParaRPr lang="en-US" altLang="zh-TW" dirty="0" smtClean="0">
              <a:solidFill>
                <a:srgbClr val="FF0000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系統將於各班最後一科提交封存後 由系統進行</a:t>
            </a:r>
            <a:r>
              <a:rPr lang="zh-TW" altLang="en-US" dirty="0">
                <a:solidFill>
                  <a:srgbClr val="FF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結</a:t>
            </a:r>
            <a:r>
              <a:rPr lang="zh-TW" altLang="en-US" dirty="0" smtClean="0">
                <a:solidFill>
                  <a:srgbClr val="FF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算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，</a:t>
            </a:r>
            <a:endParaRPr lang="en-US" altLang="zh-TW" dirty="0" smtClean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  <a:p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結算非最後一科封存後立即計算，需由</a:t>
            </a:r>
            <a:r>
              <a:rPr lang="zh-TW" altLang="en-US" dirty="0" smtClean="0">
                <a:solidFill>
                  <a:schemeClr val="accent2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系統排程計算</a:t>
            </a:r>
            <a:endParaRPr lang="en-US" altLang="zh-TW" dirty="0" smtClean="0">
              <a:solidFill>
                <a:schemeClr val="accent2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  <a:p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請每</a:t>
            </a:r>
            <a:r>
              <a:rPr lang="zh-TW" altLang="en-US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科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老師</a:t>
            </a:r>
            <a:r>
              <a:rPr lang="zh-TW" altLang="en-US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務</a:t>
            </a:r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必</a:t>
            </a:r>
            <a:r>
              <a:rPr lang="zh-TW" altLang="en-US" dirty="0" smtClean="0">
                <a:solidFill>
                  <a:schemeClr val="accent1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盡早輸入完成績進行提交封存</a:t>
            </a:r>
            <a:endParaRPr lang="en-US" altLang="zh-TW" dirty="0" smtClean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  <a:p>
            <a:r>
              <a:rPr lang="zh-TW" altLang="en-US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更新之模組已無結算按鈕，註冊組無法主動進行結算</a:t>
            </a:r>
            <a:endParaRPr lang="en-US" altLang="zh-TW" dirty="0" smtClean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0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78"/>
    </mc:Choice>
    <mc:Fallback>
      <p:transition spd="slow" advTm="22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176" y="493776"/>
            <a:ext cx="11713464" cy="5980176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3063240" y="1618488"/>
            <a:ext cx="4462272" cy="521208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99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1"/>
    </mc:Choice>
    <mc:Fallback>
      <p:transition spd="slow" advTm="1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檢查是否按提交封存以及結算與否</a:t>
            </a:r>
            <a:endParaRPr lang="zh-TW" altLang="en-US" dirty="0"/>
          </a:p>
        </p:txBody>
      </p:sp>
      <p:pic>
        <p:nvPicPr>
          <p:cNvPr id="5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74295"/>
            <a:ext cx="9829800" cy="5148072"/>
          </a:xfrm>
          <a:prstGeom prst="rect">
            <a:avLst/>
          </a:prstGeom>
        </p:spPr>
      </p:pic>
      <p:sp>
        <p:nvSpPr>
          <p:cNvPr id="6" name="流程圖: 程序 5"/>
          <p:cNvSpPr/>
          <p:nvPr/>
        </p:nvSpPr>
        <p:spPr>
          <a:xfrm>
            <a:off x="1973374" y="1474295"/>
            <a:ext cx="2594919" cy="432785"/>
          </a:xfrm>
          <a:prstGeom prst="flowChartProcess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>
            <a:off x="9945686" y="2202056"/>
            <a:ext cx="873211" cy="4187951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程序 7"/>
          <p:cNvSpPr/>
          <p:nvPr/>
        </p:nvSpPr>
        <p:spPr>
          <a:xfrm>
            <a:off x="7530906" y="2202056"/>
            <a:ext cx="1046166" cy="418795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74904" y="2050914"/>
            <a:ext cx="70683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學期成績和</a:t>
            </a:r>
            <a:r>
              <a:rPr lang="en-US" altLang="zh-TW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學習重點</a:t>
            </a:r>
            <a:r>
              <a:rPr lang="en-US" altLang="zh-TW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/</a:t>
            </a:r>
            <a:r>
              <a:rPr lang="zh-TW" altLang="en-US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能力指標</a:t>
            </a:r>
            <a:r>
              <a:rPr lang="en-US" altLang="zh-TW" dirty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出現小鎖頭的圖示，代表完成提交封存但</a:t>
            </a:r>
            <a:r>
              <a:rPr lang="zh-TW" altLang="en-US" b="1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未結算</a:t>
            </a:r>
            <a:r>
              <a:rPr lang="en-US" altLang="zh-TW" dirty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】</a:t>
            </a:r>
            <a:endParaRPr lang="en-US" altLang="zh-TW" dirty="0" smtClean="0">
              <a:solidFill>
                <a:srgbClr val="C00000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出現</a:t>
            </a:r>
            <a:r>
              <a:rPr lang="zh-TW" altLang="en-U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小勾勾</a:t>
            </a:r>
            <a:r>
              <a:rPr lang="zh-TW" altLang="en-US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才是封存後結算完成</a:t>
            </a:r>
            <a:r>
              <a:rPr lang="en-US" altLang="zh-TW" dirty="0" smtClean="0">
                <a:solidFill>
                  <a:srgbClr val="C00000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429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2"/>
    </mc:Choice>
    <mc:Fallback>
      <p:transition spd="slow" advTm="108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875" y="1349413"/>
            <a:ext cx="914479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8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3"/>
    </mc:Choice>
    <mc:Fallback>
      <p:transition spd="slow" advTm="209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9249</TotalTime>
  <Words>369</Words>
  <Application>Microsoft Office PowerPoint</Application>
  <PresentationFormat>寬螢幕</PresentationFormat>
  <Paragraphs>39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文鼎細仿</vt:lpstr>
      <vt:lpstr>文鼎新潮ＰＯＰ體P</vt:lpstr>
      <vt:lpstr>華康中圓體</vt:lpstr>
      <vt:lpstr>新細明體</vt:lpstr>
      <vt:lpstr>標楷體</vt:lpstr>
      <vt:lpstr>Arial</vt:lpstr>
      <vt:lpstr>Calibri</vt:lpstr>
      <vt:lpstr>Calibri Light</vt:lpstr>
      <vt:lpstr>Office 佈景主題</vt:lpstr>
      <vt:lpstr>新版 校務行政系統成績及生活評量輸入說明</vt:lpstr>
      <vt:lpstr>PowerPoint 簡報</vt:lpstr>
      <vt:lpstr>成績輸入篇~你需要的校務行政模組</vt:lpstr>
      <vt:lpstr>任教科目及班級一覽表畫面</vt:lpstr>
      <vt:lpstr>按照學生姓名座號輸入成績</vt:lpstr>
      <vt:lpstr>輸入完成請一定要按提交封存才算完成喔!!</vt:lpstr>
      <vt:lpstr>PowerPoint 簡報</vt:lpstr>
      <vt:lpstr>檢查是否按提交封存以及結算與否</vt:lpstr>
      <vt:lpstr>PowerPoint 簡報</vt:lpstr>
      <vt:lpstr>成績一覽篇~你需要的校務行政模組</vt:lpstr>
      <vt:lpstr>任教科目及班級一覽表畫面</vt:lpstr>
      <vt:lpstr>PowerPoint 簡報</vt:lpstr>
      <vt:lpstr>PowerPoint 簡報</vt:lpstr>
      <vt:lpstr>PowerPoint 簡報</vt:lpstr>
      <vt:lpstr>生活評量篇~你需要的校務行政模組</vt:lpstr>
      <vt:lpstr>PowerPoint 簡報</vt:lpstr>
      <vt:lpstr>點選「評量描述」，就在導師評語旁邊~~ 日常生活表現輸入:如紅色框框內為日常生活表現 校內外特殊表現輸入:為「獎懲」藍色框框內輸入， 完成後記得按確定。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有任何問題請撥9802找註冊組喔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108學年度新版 校務行政系統成績輸入說明</dc:title>
  <dc:creator>Windows 使用者</dc:creator>
  <cp:lastModifiedBy>Windows 使用者</cp:lastModifiedBy>
  <cp:revision>24</cp:revision>
  <cp:lastPrinted>2019-11-25T03:57:02Z</cp:lastPrinted>
  <dcterms:created xsi:type="dcterms:W3CDTF">2019-11-07T10:49:20Z</dcterms:created>
  <dcterms:modified xsi:type="dcterms:W3CDTF">2020-12-28T08:53:52Z</dcterms:modified>
</cp:coreProperties>
</file>